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handoutMasterIdLst>
    <p:handoutMasterId r:id="rId29"/>
  </p:handoutMasterIdLst>
  <p:sldIdLst>
    <p:sldId id="306" r:id="rId5"/>
    <p:sldId id="332" r:id="rId6"/>
    <p:sldId id="327" r:id="rId7"/>
    <p:sldId id="304" r:id="rId8"/>
    <p:sldId id="328" r:id="rId9"/>
    <p:sldId id="329" r:id="rId10"/>
    <p:sldId id="330" r:id="rId11"/>
    <p:sldId id="331" r:id="rId12"/>
    <p:sldId id="314" r:id="rId13"/>
    <p:sldId id="294" r:id="rId14"/>
    <p:sldId id="316" r:id="rId15"/>
    <p:sldId id="315" r:id="rId16"/>
    <p:sldId id="309" r:id="rId17"/>
    <p:sldId id="317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07" r:id="rId26"/>
    <p:sldId id="326" r:id="rId2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4" autoAdjust="0"/>
    <p:restoredTop sz="84967" autoAdjust="0"/>
  </p:normalViewPr>
  <p:slideViewPr>
    <p:cSldViewPr snapToGrid="0">
      <p:cViewPr varScale="1">
        <p:scale>
          <a:sx n="250" d="100"/>
          <a:sy n="250" d="100"/>
        </p:scale>
        <p:origin x="192" y="31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FC8CEB-C80F-46BD-B99E-255BECA99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733F07-BCE0-4400-BC6B-726CE4E7F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DA13-F8D8-41D0-8E6B-471638B8BD96}" type="datetime1">
              <a:rPr lang="pt-BR" smtClean="0"/>
              <a:t>18/01/2024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68A428-68AB-4094-9470-9CAAA6137E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EA42BF-DF41-406A-B3D9-B3E053794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A895-E1A7-469B-8C31-C63ED8EFE9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97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70D-E53E-48B4-9550-11EF0B015998}" type="datetime1">
              <a:rPr lang="pt-BR" smtClean="0"/>
              <a:pPr/>
              <a:t>18/01/2024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07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20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04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374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91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11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99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328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36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41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38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341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69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276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970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0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49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638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72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1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07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88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11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0" name="Espaço Reservado para Imagem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1" name="Espaço Reservado para Imagem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8" name="Elemento 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0" name="Elemento 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1" name="Elemento 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3" name="Elemento 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9" name="Elemento 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beçalho da seçã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lemento 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lemento 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lemento 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Elemento 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9" name="Elemento 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9800082" cy="2843784"/>
          </a:xfrm>
        </p:spPr>
        <p:txBody>
          <a:bodyPr rtlCol="0" anchor="ctr">
            <a:noAutofit/>
          </a:bodyPr>
          <a:lstStyle/>
          <a:p>
            <a:pPr rtl="0"/>
            <a:r>
              <a:rPr lang="en-US" sz="4000" cap="none" spc="400" dirty="0">
                <a:solidFill>
                  <a:schemeClr val="bg1"/>
                </a:solidFill>
              </a:rPr>
              <a:t>Dependency Injection and Inversion of Control – 0 to Hero</a:t>
            </a:r>
            <a:endParaRPr lang="pt-BR" sz="4000" cap="non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Alex Mariano </a:t>
            </a:r>
            <a:r>
              <a:rPr lang="pt-BR" dirty="0" err="1"/>
              <a:t>Kotcz</a:t>
            </a:r>
            <a:endParaRPr lang="pt-BR" sz="2000" dirty="0">
              <a:solidFill>
                <a:schemeClr val="bg1"/>
              </a:solidFill>
            </a:endParaRPr>
          </a:p>
          <a:p>
            <a:pPr rtl="0"/>
            <a:r>
              <a:rPr lang="pt-BR" sz="2000" dirty="0">
                <a:solidFill>
                  <a:schemeClr val="bg1"/>
                </a:solidFill>
              </a:rPr>
              <a:t>Eduardo Spaki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DBC058-823F-3C6F-6663-D606F7F5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376"/>
            <a:ext cx="6963747" cy="6220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21269E-225D-9591-8783-7E500A7B0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01" y="2373921"/>
            <a:ext cx="4077269" cy="172426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018B15-90D2-8454-0CE8-2E7619F8128C}"/>
              </a:ext>
            </a:extLst>
          </p:cNvPr>
          <p:cNvCxnSpPr>
            <a:cxnSpLocks/>
          </p:cNvCxnSpPr>
          <p:nvPr/>
        </p:nvCxnSpPr>
        <p:spPr>
          <a:xfrm flipH="1">
            <a:off x="6449397" y="2994660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EC41F6-B1F5-B1C6-AF8F-919C68730507}"/>
              </a:ext>
            </a:extLst>
          </p:cNvPr>
          <p:cNvCxnSpPr>
            <a:cxnSpLocks/>
          </p:cNvCxnSpPr>
          <p:nvPr/>
        </p:nvCxnSpPr>
        <p:spPr>
          <a:xfrm flipH="1">
            <a:off x="6418917" y="5055870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0B3E1-8222-05A4-12AF-99AA43F3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03" y="68263"/>
            <a:ext cx="11064157" cy="6721475"/>
          </a:xfrm>
          <a:prstGeom prst="rect">
            <a:avLst/>
          </a:prstGeom>
          <a:noFill/>
        </p:spPr>
      </p:pic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11</a:t>
            </a:fld>
            <a:endParaRPr lang="pt-BR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B44F5A-7521-C4E6-F1E1-048A8293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038350"/>
            <a:ext cx="5437188" cy="392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651C9-5497-B45A-0F63-D6ACEB465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88" y="2038350"/>
            <a:ext cx="5260975" cy="392747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200" err="1"/>
              <a:t>Refatorando</a:t>
            </a:r>
            <a:r>
              <a:rPr lang="pt-BR" sz="4200"/>
              <a:t> em um serviço reutilizável!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7CAF5-5AAF-E882-BB7F-794366F47867}"/>
              </a:ext>
            </a:extLst>
          </p:cNvPr>
          <p:cNvCxnSpPr>
            <a:cxnSpLocks/>
          </p:cNvCxnSpPr>
          <p:nvPr/>
        </p:nvCxnSpPr>
        <p:spPr>
          <a:xfrm flipH="1">
            <a:off x="9294197" y="3489960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3C00C6-7E8C-0075-A1D9-A01CFD571815}"/>
              </a:ext>
            </a:extLst>
          </p:cNvPr>
          <p:cNvCxnSpPr>
            <a:cxnSpLocks/>
          </p:cNvCxnSpPr>
          <p:nvPr/>
        </p:nvCxnSpPr>
        <p:spPr>
          <a:xfrm flipH="1">
            <a:off x="9294197" y="5022426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0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O cliente mudou de ideia!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Ele quer ser “moderninho” e salvar seus arquivos na </a:t>
            </a:r>
            <a:r>
              <a:rPr lang="pt-BR" sz="2000" b="1" dirty="0">
                <a:solidFill>
                  <a:schemeClr val="bg1"/>
                </a:solidFill>
              </a:rPr>
              <a:t>nuvem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  <a:endParaRPr lang="pt-BR" dirty="0"/>
          </a:p>
        </p:txBody>
      </p:sp>
      <p:pic>
        <p:nvPicPr>
          <p:cNvPr id="1026" name="Picture 2" descr="Your heritage is Rebellion Meme - Page 47 - AR15.COM">
            <a:extLst>
              <a:ext uri="{FF2B5EF4-FFF2-40B4-BE49-F238E27FC236}">
                <a16:creationId xmlns:a16="http://schemas.microsoft.com/office/drawing/2014/main" id="{6E75F30B-8280-6A3E-FB70-DAC0DD87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296671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14</a:t>
            </a:fld>
            <a:endParaRPr lang="pt-BR" b="1" cap="all" spc="1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E771A-83BE-D293-E661-9B84E0F03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67" y="1710661"/>
            <a:ext cx="4766826" cy="376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F88F7-0D66-E9F0-ED24-20DC556B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8" y="1953694"/>
            <a:ext cx="4388910" cy="32764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13219C-D865-E752-3962-ADD28D9A3177}"/>
              </a:ext>
            </a:extLst>
          </p:cNvPr>
          <p:cNvCxnSpPr>
            <a:cxnSpLocks/>
          </p:cNvCxnSpPr>
          <p:nvPr/>
        </p:nvCxnSpPr>
        <p:spPr>
          <a:xfrm>
            <a:off x="5875866" y="3765127"/>
            <a:ext cx="755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29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15</a:t>
            </a:fld>
            <a:endParaRPr lang="pt-BR" b="1" cap="all" spc="1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5D30D-BDD0-2728-7F6C-3EC140DC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03" y="584200"/>
            <a:ext cx="5615062" cy="568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61625-BB9F-E1A2-BF0E-770D56F32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00" y="1704446"/>
            <a:ext cx="4774938" cy="34491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A1605C-A868-BB35-8836-3AA2BD545867}"/>
              </a:ext>
            </a:extLst>
          </p:cNvPr>
          <p:cNvCxnSpPr>
            <a:cxnSpLocks/>
          </p:cNvCxnSpPr>
          <p:nvPr/>
        </p:nvCxnSpPr>
        <p:spPr>
          <a:xfrm>
            <a:off x="5778499" y="3519594"/>
            <a:ext cx="4402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Vendi o sistema para outro cliente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Ele tem servidor próprio e vamos ter que salvar em disco</a:t>
            </a:r>
            <a:endParaRPr lang="pt-BR" dirty="0"/>
          </a:p>
        </p:txBody>
      </p:sp>
      <p:pic>
        <p:nvPicPr>
          <p:cNvPr id="2050" name="Picture 2" descr="Confused GIFs - Get the best gif on GIFER">
            <a:extLst>
              <a:ext uri="{FF2B5EF4-FFF2-40B4-BE49-F238E27FC236}">
                <a16:creationId xmlns:a16="http://schemas.microsoft.com/office/drawing/2014/main" id="{EFA1E781-0068-0060-F995-60A05F3F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86" y="44424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07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200" dirty="0"/>
              <a:t>Vamos criar um contrato!?</a:t>
            </a:r>
          </a:p>
        </p:txBody>
      </p:sp>
      <p:sp>
        <p:nvSpPr>
          <p:cNvPr id="9" name="Espaço Reservado para o Número do Slid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/>
              <a:pPr rtl="0">
                <a:spcAft>
                  <a:spcPts val="600"/>
                </a:spcAft>
              </a:pPr>
              <a:t>17</a:t>
            </a:fld>
            <a:endParaRPr lang="pt-BR" b="1" cap="all" spc="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A0E1-20EC-6F21-6EBB-D9024889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095" y="1464725"/>
            <a:ext cx="4191585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84F63-1967-917A-D634-09088F50C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126" y="3078027"/>
            <a:ext cx="4606170" cy="333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D4A455-471D-EB98-41A3-D354C9932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799" y="2790288"/>
            <a:ext cx="3953307" cy="39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200"/>
              <a:t>Usando o contrato!</a:t>
            </a:r>
            <a:endParaRPr lang="pt-BR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F766D-EE39-73EC-504B-09C31C1E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01" y="1537568"/>
            <a:ext cx="625879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660708-57FE-A8FF-20DF-DBE313CED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492375"/>
            <a:ext cx="4248150" cy="3019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D0B5B-2944-86C7-BB09-2B07D826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2492375"/>
            <a:ext cx="6450013" cy="301942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/>
              <a:t>Usando o container de DI</a:t>
            </a:r>
          </a:p>
        </p:txBody>
      </p:sp>
    </p:spTree>
    <p:extLst>
      <p:ext uri="{BB962C8B-B14F-4D97-AF65-F5344CB8AC3E}">
        <p14:creationId xmlns:p14="http://schemas.microsoft.com/office/powerpoint/2010/main" val="221633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Alex Mariano </a:t>
            </a:r>
            <a:r>
              <a:rPr lang="pt-BR" dirty="0" err="1"/>
              <a:t>Kotcz</a:t>
            </a:r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ACE1B-1BAF-9145-01BE-80696D163D66}"/>
              </a:ext>
            </a:extLst>
          </p:cNvPr>
          <p:cNvSpPr txBox="1"/>
          <p:nvPr/>
        </p:nvSpPr>
        <p:spPr>
          <a:xfrm>
            <a:off x="7046752" y="4372137"/>
            <a:ext cx="3990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Desenvolvedor há 3 anos, .NET, .NET Framework, SQL, Graduado em ciência de dados (UP), gosto de games, quebra-cabeça, aviação.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3CEA8-0EA5-B0D0-9484-20F9547C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6697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2911F-D01C-8FF9-12E7-19F15C28FC5D}"/>
              </a:ext>
            </a:extLst>
          </p:cNvPr>
          <p:cNvSpPr txBox="1"/>
          <p:nvPr/>
        </p:nvSpPr>
        <p:spPr>
          <a:xfrm>
            <a:off x="7332642" y="6231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alexmkotcz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30" name="Picture 6" descr="Tudo sobre LinkedIn - História e Notícias - Canaltech">
            <a:extLst>
              <a:ext uri="{FF2B5EF4-FFF2-40B4-BE49-F238E27FC236}">
                <a16:creationId xmlns:a16="http://schemas.microsoft.com/office/drawing/2014/main" id="{07082818-3B66-7947-5E97-A30E62D2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6299835"/>
            <a:ext cx="232410" cy="2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78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825D563-61D3-44FF-69DD-F61BC8C8F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Dr Strange Dr Strange GIF - DoctorStrange BenedictCumberbatch Power -  Discover &amp; Share GIFs | Doctor strange, Marvel, Doctor strange marvel">
            <a:extLst>
              <a:ext uri="{FF2B5EF4-FFF2-40B4-BE49-F238E27FC236}">
                <a16:creationId xmlns:a16="http://schemas.microsoft.com/office/drawing/2014/main" id="{1ED6582F-85DD-6515-B0DF-1CD174C59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" y="0"/>
            <a:ext cx="121974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9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21</a:t>
            </a:fld>
            <a:endParaRPr lang="pt-BR" b="1" cap="all" spc="1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C79B6-A2C9-31A6-E74A-CD006CF8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45" y="360161"/>
            <a:ext cx="4204988" cy="2078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6D6D61-8AE1-93B9-369A-9909AAA37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278" y="738617"/>
            <a:ext cx="3296110" cy="1409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133CA-EF25-834B-AB0D-BCF54C307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591192"/>
            <a:ext cx="7596817" cy="411527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9B29E2-F369-0BB3-4673-29AA80F55A51}"/>
              </a:ext>
            </a:extLst>
          </p:cNvPr>
          <p:cNvCxnSpPr>
            <a:cxnSpLocks/>
          </p:cNvCxnSpPr>
          <p:nvPr/>
        </p:nvCxnSpPr>
        <p:spPr>
          <a:xfrm flipH="1">
            <a:off x="9479617" y="1851237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AE22CF-047E-74B9-6EFA-8116413C0FD2}"/>
              </a:ext>
            </a:extLst>
          </p:cNvPr>
          <p:cNvCxnSpPr>
            <a:cxnSpLocks/>
          </p:cNvCxnSpPr>
          <p:nvPr/>
        </p:nvCxnSpPr>
        <p:spPr>
          <a:xfrm flipV="1">
            <a:off x="7506884" y="3429000"/>
            <a:ext cx="0" cy="4686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A9F007-649F-DEBD-687D-6DDBCE927973}"/>
              </a:ext>
            </a:extLst>
          </p:cNvPr>
          <p:cNvCxnSpPr>
            <a:cxnSpLocks/>
          </p:cNvCxnSpPr>
          <p:nvPr/>
        </p:nvCxnSpPr>
        <p:spPr>
          <a:xfrm>
            <a:off x="8675284" y="4787900"/>
            <a:ext cx="0" cy="5884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0EB7-D54B-ED3C-EA04-D8942A7E9ABE}"/>
              </a:ext>
            </a:extLst>
          </p:cNvPr>
          <p:cNvCxnSpPr>
            <a:cxnSpLocks/>
          </p:cNvCxnSpPr>
          <p:nvPr/>
        </p:nvCxnSpPr>
        <p:spPr>
          <a:xfrm>
            <a:off x="4014845" y="5944438"/>
            <a:ext cx="504709" cy="480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D295B1-C009-257F-5C5E-DF2093315C74}"/>
              </a:ext>
            </a:extLst>
          </p:cNvPr>
          <p:cNvCxnSpPr>
            <a:cxnSpLocks/>
          </p:cNvCxnSpPr>
          <p:nvPr/>
        </p:nvCxnSpPr>
        <p:spPr>
          <a:xfrm>
            <a:off x="5714179" y="5135850"/>
            <a:ext cx="504709" cy="480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4D2872-254C-C3EB-E910-7161E61EFCD5}"/>
              </a:ext>
            </a:extLst>
          </p:cNvPr>
          <p:cNvCxnSpPr>
            <a:cxnSpLocks/>
          </p:cNvCxnSpPr>
          <p:nvPr/>
        </p:nvCxnSpPr>
        <p:spPr>
          <a:xfrm>
            <a:off x="6420140" y="3980207"/>
            <a:ext cx="504709" cy="480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4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nd of Presentation ANY QUESTIONS? Meme Generator at MemeCreator.org! |  Business cat meme, Happy birthday meme, Business cat">
            <a:extLst>
              <a:ext uri="{FF2B5EF4-FFF2-40B4-BE49-F238E27FC236}">
                <a16:creationId xmlns:a16="http://schemas.microsoft.com/office/drawing/2014/main" id="{9D6ED105-FA32-AEC0-5F57-2310CB2E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ank you! - 9GAG">
            <a:extLst>
              <a:ext uri="{FF2B5EF4-FFF2-40B4-BE49-F238E27FC236}">
                <a16:creationId xmlns:a16="http://schemas.microsoft.com/office/drawing/2014/main" id="{CC6BFACD-ADDB-42EA-49F4-465A98841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r="8403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69E2C-D87D-7BD3-72B5-543DCD33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833" y="342900"/>
            <a:ext cx="2278592" cy="22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Eduardo Spaki</a:t>
            </a:r>
          </a:p>
        </p:txBody>
      </p:sp>
      <p:pic>
        <p:nvPicPr>
          <p:cNvPr id="28" name="Picture 27" descr="A person wearing a white shirt and a number on his shirt&#10;&#10;Description automatically generated">
            <a:extLst>
              <a:ext uri="{FF2B5EF4-FFF2-40B4-BE49-F238E27FC236}">
                <a16:creationId xmlns:a16="http://schemas.microsoft.com/office/drawing/2014/main" id="{292E49B9-84B5-4042-B68B-51E2A278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143000" y="1143000"/>
            <a:ext cx="6858000" cy="4572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CDACE1B-1BAF-9145-01BE-80696D163D66}"/>
              </a:ext>
            </a:extLst>
          </p:cNvPr>
          <p:cNvSpPr txBox="1"/>
          <p:nvPr/>
        </p:nvSpPr>
        <p:spPr>
          <a:xfrm>
            <a:off x="4940808" y="471699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Programador, Arquiteto de Software, Gerente de Projetos, Gestor de Pessoas, </a:t>
            </a:r>
            <a:r>
              <a:rPr lang="pt-BR" dirty="0" err="1">
                <a:solidFill>
                  <a:schemeClr val="bg1"/>
                </a:solidFill>
              </a:rPr>
              <a:t>Maker</a:t>
            </a:r>
            <a:r>
              <a:rPr lang="pt-BR" dirty="0">
                <a:solidFill>
                  <a:schemeClr val="bg1"/>
                </a:solidFill>
              </a:rPr>
              <a:t>, Professor, Maratonista, Guitarrista, Baterista, Vocalista e Gateiro.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0F5588-287A-9DC7-2B90-E5F8D0902894}"/>
              </a:ext>
            </a:extLst>
          </p:cNvPr>
          <p:cNvSpPr txBox="1"/>
          <p:nvPr/>
        </p:nvSpPr>
        <p:spPr>
          <a:xfrm>
            <a:off x="5324772" y="58656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eduardospaki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Picture 6" descr="Tudo sobre LinkedIn - História e Notícias - Canaltech">
            <a:extLst>
              <a:ext uri="{FF2B5EF4-FFF2-40B4-BE49-F238E27FC236}">
                <a16:creationId xmlns:a16="http://schemas.microsoft.com/office/drawing/2014/main" id="{7E827DFA-227F-B7C0-666B-7AF09ACF6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62" y="5934075"/>
            <a:ext cx="232410" cy="2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stagram - Wikipedia">
            <a:extLst>
              <a:ext uri="{FF2B5EF4-FFF2-40B4-BE49-F238E27FC236}">
                <a16:creationId xmlns:a16="http://schemas.microsoft.com/office/drawing/2014/main" id="{64D003FF-C17A-4742-BAD9-65E95AF7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62" y="6204454"/>
            <a:ext cx="232410" cy="2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2E81E-ECE2-237D-5005-29CD3117D594}"/>
              </a:ext>
            </a:extLst>
          </p:cNvPr>
          <p:cNvSpPr txBox="1"/>
          <p:nvPr/>
        </p:nvSpPr>
        <p:spPr>
          <a:xfrm>
            <a:off x="5324772" y="61416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eduardospaki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30" name="Picture 6" descr="Github Logo - Free social media icons">
            <a:extLst>
              <a:ext uri="{FF2B5EF4-FFF2-40B4-BE49-F238E27FC236}">
                <a16:creationId xmlns:a16="http://schemas.microsoft.com/office/drawing/2014/main" id="{34E42CE4-1CEF-E4D9-0324-2C0FF692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62" y="6488073"/>
            <a:ext cx="232410" cy="2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38B627-A5A7-9D69-7B79-61605C18435E}"/>
              </a:ext>
            </a:extLst>
          </p:cNvPr>
          <p:cNvSpPr txBox="1"/>
          <p:nvPr/>
        </p:nvSpPr>
        <p:spPr>
          <a:xfrm>
            <a:off x="5324772" y="64196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spaki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2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Injeção de dependência (</a:t>
            </a:r>
            <a:r>
              <a:rPr lang="pt-BR" sz="3200" dirty="0" err="1"/>
              <a:t>Dependency</a:t>
            </a:r>
            <a:r>
              <a:rPr lang="pt-BR" sz="3200" dirty="0"/>
              <a:t> </a:t>
            </a:r>
            <a:r>
              <a:rPr lang="pt-BR" sz="3200" dirty="0" err="1"/>
              <a:t>Injection</a:t>
            </a:r>
            <a:r>
              <a:rPr lang="pt-BR" sz="3200" dirty="0"/>
              <a:t> - DI)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Padrão de software para manter um “baixo nível de acop</a:t>
            </a:r>
            <a:r>
              <a:rPr lang="pt-BR" dirty="0"/>
              <a:t>lamento</a:t>
            </a:r>
            <a:r>
              <a:rPr lang="pt-BR" sz="2000" dirty="0"/>
              <a:t>”.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Na linguagem de programação é definido um “contrato” (geralmente uma “</a:t>
            </a:r>
            <a:r>
              <a:rPr lang="pt-BR" b="1" dirty="0"/>
              <a:t>Interface</a:t>
            </a:r>
            <a:r>
              <a:rPr lang="pt-BR" dirty="0"/>
              <a:t>”).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Todos que implementarem o contrato irão apresentar os mesmos “comandos”.</a:t>
            </a:r>
          </a:p>
          <a:p>
            <a:pPr>
              <a:lnSpc>
                <a:spcPct val="100000"/>
              </a:lnSpc>
            </a:pPr>
            <a:r>
              <a:rPr lang="pt-BR" sz="2000" dirty="0" err="1"/>
              <a:t>Ex</a:t>
            </a:r>
            <a:r>
              <a:rPr lang="pt-BR" sz="2000" dirty="0"/>
              <a:t>: Um contrato definindo que uma informação pode ser lida ou salva em um banco de dados, sem se importar com qual (SQL Server, Oracle, MySQL </a:t>
            </a:r>
            <a:r>
              <a:rPr lang="pt-BR" sz="2000" dirty="0" err="1"/>
              <a:t>etc</a:t>
            </a:r>
            <a:r>
              <a:rPr lang="pt-BR" sz="2000" dirty="0"/>
              <a:t>)!</a:t>
            </a:r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Um “container” registra o contrato e quem o implementa.</a:t>
            </a:r>
          </a:p>
          <a:p>
            <a:pPr rtl="0">
              <a:lnSpc>
                <a:spcPct val="100000"/>
              </a:lnSpc>
            </a:pPr>
            <a:r>
              <a:rPr lang="pt-BR" sz="2000" dirty="0"/>
              <a:t>Dessa maneira se usamos em nossa aplicação My</a:t>
            </a:r>
            <a:r>
              <a:rPr lang="pt-BR" dirty="0"/>
              <a:t>SQL e precisamos trocar para o Oracle, implementamos apenas um novo componente para o “Contrato”.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A aplicação não sabe qual banco de dados, apenas o contrato que irá utilizar. Logo ela não depende em nada do banco de dados, e nada nela precisa ser reescrito.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Maioria das linguagens tem diversos frameworks para a gestão de containers.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Injeção de dependência (</a:t>
            </a:r>
            <a:r>
              <a:rPr lang="pt-BR" sz="3200" dirty="0" err="1"/>
              <a:t>Dependency</a:t>
            </a:r>
            <a:r>
              <a:rPr lang="pt-BR" sz="3200" dirty="0"/>
              <a:t> </a:t>
            </a:r>
            <a:r>
              <a:rPr lang="pt-BR" sz="3200" dirty="0" err="1"/>
              <a:t>Injection</a:t>
            </a:r>
            <a:r>
              <a:rPr lang="pt-BR" sz="3200" dirty="0"/>
              <a:t> - DI)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Frameworks conhecidos no .NET:</a:t>
            </a:r>
          </a:p>
          <a:p>
            <a:pPr lvl="1">
              <a:lnSpc>
                <a:spcPct val="100000"/>
              </a:lnSpc>
            </a:pPr>
            <a:r>
              <a:rPr lang="pt-BR" dirty="0" err="1"/>
              <a:t>Autofac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 err="1"/>
              <a:t>Ninject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/>
              <a:t>Unity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Simples </a:t>
            </a:r>
            <a:r>
              <a:rPr lang="pt-BR" dirty="0" err="1"/>
              <a:t>Injector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/>
              <a:t>Dentre outros</a:t>
            </a:r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Com o surgimento do .NET Core, a Microsoft já colocou um Container </a:t>
            </a:r>
            <a:r>
              <a:rPr lang="pt-BR" dirty="0" err="1"/>
              <a:t>built</a:t>
            </a:r>
            <a:r>
              <a:rPr lang="pt-BR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268067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Inversão de Controle (</a:t>
            </a:r>
            <a:r>
              <a:rPr lang="pt-BR" sz="3200" dirty="0" err="1"/>
              <a:t>Inversion</a:t>
            </a:r>
            <a:r>
              <a:rPr lang="pt-BR" sz="3200" dirty="0"/>
              <a:t> </a:t>
            </a:r>
            <a:r>
              <a:rPr lang="pt-BR" sz="3200" dirty="0" err="1"/>
              <a:t>of</a:t>
            </a:r>
            <a:r>
              <a:rPr lang="pt-BR" sz="3200" dirty="0"/>
              <a:t> </a:t>
            </a:r>
            <a:r>
              <a:rPr lang="pt-BR" sz="3200" dirty="0" err="1"/>
              <a:t>Control</a:t>
            </a:r>
            <a:r>
              <a:rPr lang="pt-BR" sz="3200" dirty="0"/>
              <a:t>- </a:t>
            </a:r>
            <a:r>
              <a:rPr lang="pt-BR" sz="3200" dirty="0" err="1"/>
              <a:t>IoC</a:t>
            </a:r>
            <a:r>
              <a:rPr lang="pt-BR" sz="3200" dirty="0"/>
              <a:t>)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É um princípio de design de software, também utilizado para manter um “baixo acoplamento”, que funciona muito bem com DI.</a:t>
            </a:r>
          </a:p>
          <a:p>
            <a:pPr rtl="0">
              <a:lnSpc>
                <a:spcPct val="100000"/>
              </a:lnSpc>
            </a:pPr>
            <a:r>
              <a:rPr lang="pt-BR" sz="2000" dirty="0"/>
              <a:t>Basicamente a responsabilidade de criar instâncias de objetos é transferida.</a:t>
            </a:r>
          </a:p>
          <a:p>
            <a:pPr rtl="0">
              <a:lnSpc>
                <a:spcPct val="100000"/>
              </a:lnSpc>
            </a:pPr>
            <a:r>
              <a:rPr lang="pt-BR" dirty="0" err="1"/>
              <a:t>Ex</a:t>
            </a:r>
            <a:r>
              <a:rPr lang="pt-BR" dirty="0"/>
              <a:t>: Imagine uma aplicação que interage com um banco de dados. Cada botão dela irá criar uma nova conexão com o banco de dados. E se transferirmos essa responsabilidade de criar conexões!?</a:t>
            </a:r>
            <a:endParaRPr lang="pt-BR" sz="2000" dirty="0"/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Se pensarmos no DI, podemos deixar que o container se encarregue de conectar ao banco de dados e dar tudo prontinho para usarmos.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Com isso, baixamos o acoplamento e dependência do software em saber se conectar ao banco de dados, bem como de ter que alterar todos os botões, se trocarmos de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87980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DI e </a:t>
            </a:r>
            <a:r>
              <a:rPr lang="pt-BR" sz="3200" dirty="0" err="1"/>
              <a:t>IoC</a:t>
            </a:r>
            <a:endParaRPr lang="pt-BR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Com esses conceitos criando objetos e os entregando prontos, vem a dúvida: Como gerenciá-los?</a:t>
            </a:r>
          </a:p>
          <a:p>
            <a:pPr rtl="0">
              <a:lnSpc>
                <a:spcPct val="100000"/>
              </a:lnSpc>
            </a:pPr>
            <a:r>
              <a:rPr lang="pt-BR" sz="2000" dirty="0"/>
              <a:t>Por </a:t>
            </a:r>
            <a:r>
              <a:rPr lang="pt-BR" sz="2000" dirty="0" err="1"/>
              <a:t>ex</a:t>
            </a:r>
            <a:r>
              <a:rPr lang="pt-BR" sz="2000" dirty="0"/>
              <a:t>: Se uma conexão com o banco de dados foi aberta, quando será fechada?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Para resolver isso de maneira simples, o container do .NET propõe os seguintes comportamentos:</a:t>
            </a:r>
          </a:p>
          <a:p>
            <a:pPr lvl="1">
              <a:lnSpc>
                <a:spcPct val="100000"/>
              </a:lnSpc>
            </a:pPr>
            <a:r>
              <a:rPr lang="pt-BR" dirty="0" err="1"/>
              <a:t>Singleton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 err="1"/>
              <a:t>Scoped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 err="1"/>
              <a:t>Transient</a:t>
            </a:r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É possível receber as instâncias por construtor ou método.</a:t>
            </a:r>
          </a:p>
        </p:txBody>
      </p:sp>
    </p:spTree>
    <p:extLst>
      <p:ext uri="{BB962C8B-B14F-4D97-AF65-F5344CB8AC3E}">
        <p14:creationId xmlns:p14="http://schemas.microsoft.com/office/powerpoint/2010/main" val="170934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DI e </a:t>
            </a:r>
            <a:r>
              <a:rPr lang="pt-BR" sz="3200" dirty="0" err="1"/>
              <a:t>IoC</a:t>
            </a:r>
            <a:endParaRPr lang="pt-BR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 fontScale="85000" lnSpcReduction="10000"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O uso dessas técnicas permite a fácil implantação de testes, TDD e </a:t>
            </a:r>
            <a:r>
              <a:rPr lang="pt-BR" sz="2000" b="1" dirty="0"/>
              <a:t>testes de unidade</a:t>
            </a:r>
            <a:r>
              <a:rPr lang="pt-BR" sz="2000" dirty="0"/>
              <a:t>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Se uma aplicação sabe que tem um contrato que salva e lê informações, podemos tirar o banco de dados da jogada.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Assim fazemos uma implementação que simula um banco de dados, seguindo o contrato (</a:t>
            </a:r>
            <a:r>
              <a:rPr lang="pt-BR" b="1" dirty="0" err="1"/>
              <a:t>Mockup</a:t>
            </a:r>
            <a:r>
              <a:rPr lang="pt-BR" dirty="0"/>
              <a:t>)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Criando testes unitários que não dependem de banco de dados (caso contrário seria um </a:t>
            </a:r>
            <a:r>
              <a:rPr lang="pt-BR" b="1" dirty="0"/>
              <a:t>teste de integração</a:t>
            </a:r>
            <a:r>
              <a:rPr lang="pt-BR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327498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5400" dirty="0"/>
              <a:t>Processo evolutivo</a:t>
            </a:r>
          </a:p>
        </p:txBody>
      </p:sp>
      <p:sp>
        <p:nvSpPr>
          <p:cNvPr id="9" name="Espaço Reservado para o Número do Slid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t>9</a:t>
            </a:fld>
            <a:endParaRPr lang="pt-B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69C8-1983-B551-1E67-40B3174E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Vamos </a:t>
            </a:r>
            <a:r>
              <a:rPr lang="en-US" dirty="0" err="1"/>
              <a:t>imaginar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/>
              <a:t>API</a:t>
            </a:r>
            <a:r>
              <a:rPr lang="en-US" dirty="0"/>
              <a:t> para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b="1" dirty="0"/>
              <a:t>upload</a:t>
            </a:r>
            <a:r>
              <a:rPr lang="en-US" dirty="0"/>
              <a:t> e </a:t>
            </a:r>
            <a:r>
              <a:rPr lang="en-US" b="1" dirty="0"/>
              <a:t>download</a:t>
            </a:r>
            <a:r>
              <a:rPr lang="en-US" dirty="0"/>
              <a:t> de </a:t>
            </a:r>
            <a:r>
              <a:rPr lang="en-US" b="1" dirty="0" err="1"/>
              <a:t>arquivos</a:t>
            </a:r>
            <a:r>
              <a:rPr lang="en-US" dirty="0"/>
              <a:t>!</a:t>
            </a:r>
          </a:p>
          <a:p>
            <a:pPr lvl="1"/>
            <a:r>
              <a:rPr lang="pt-BR" dirty="0"/>
              <a:t>Pode ser usada para salvar a imagem do perfil de usuário de um sistema.</a:t>
            </a:r>
          </a:p>
          <a:p>
            <a:pPr lvl="1"/>
            <a:r>
              <a:rPr lang="pt-BR" dirty="0"/>
              <a:t>Uma ideia inicial e fácil de ser implementada seria salvar o arquivo em disco.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C1625-6AC1-E4BF-3E3C-768708DE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633" y="4203699"/>
            <a:ext cx="2587625" cy="2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7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ersonalizado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5_TF89338750_Win32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{AB52781E-02DD-43D6-970A-46A27A8B0872}tf89338750_win32</Template>
  <TotalTime>125</TotalTime>
  <Words>707</Words>
  <Application>Microsoft Office PowerPoint</Application>
  <PresentationFormat>Widescreen</PresentationFormat>
  <Paragraphs>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Univers</vt:lpstr>
      <vt:lpstr>Personalizado</vt:lpstr>
      <vt:lpstr>Dependency Injection and Inversion of Control – 0 to Hero</vt:lpstr>
      <vt:lpstr>Alex Mariano Kotcz</vt:lpstr>
      <vt:lpstr>Eduardo Spaki</vt:lpstr>
      <vt:lpstr>Injeção de dependência (Dependency Injection - DI) </vt:lpstr>
      <vt:lpstr>Injeção de dependência (Dependency Injection - DI) </vt:lpstr>
      <vt:lpstr>Inversão de Controle (Inversion of Control- IoC) </vt:lpstr>
      <vt:lpstr>DI e IoC</vt:lpstr>
      <vt:lpstr>DI e IoC</vt:lpstr>
      <vt:lpstr>Processo evolutivo</vt:lpstr>
      <vt:lpstr>PowerPoint Presentation</vt:lpstr>
      <vt:lpstr>PowerPoint Presentation</vt:lpstr>
      <vt:lpstr>Refatorando em um serviço reutilizável!</vt:lpstr>
      <vt:lpstr>O cliente mudou de ideia!</vt:lpstr>
      <vt:lpstr>PowerPoint Presentation</vt:lpstr>
      <vt:lpstr>PowerPoint Presentation</vt:lpstr>
      <vt:lpstr>Vendi o sistema para outro cliente</vt:lpstr>
      <vt:lpstr>Vamos criar um contrato!?</vt:lpstr>
      <vt:lpstr>Usando o contrato!</vt:lpstr>
      <vt:lpstr>Usando o container de DI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 and inversion of control – 0 to hero</dc:title>
  <dc:creator>Eduardo Spaki</dc:creator>
  <cp:lastModifiedBy>Eduardo Spaki</cp:lastModifiedBy>
  <cp:revision>34</cp:revision>
  <dcterms:created xsi:type="dcterms:W3CDTF">2024-01-18T16:19:56Z</dcterms:created>
  <dcterms:modified xsi:type="dcterms:W3CDTF">2024-01-18T18:55:57Z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